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99653337-08DE-4521-B3CD-1918C666C449}">
          <p14:sldIdLst>
            <p14:sldId id="256"/>
          </p14:sldIdLst>
        </p14:section>
        <p14:section name="Sekcja bez tytułu" id="{07053234-3A9B-455C-9734-C94167A8C792}">
          <p14:sldIdLst>
            <p14:sldId id="257"/>
            <p14:sldId id="260"/>
            <p14:sldId id="258"/>
            <p14:sldId id="259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69C509"/>
    <a:srgbClr val="3C9B00"/>
    <a:srgbClr val="007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 autoAdjust="0"/>
  </p:normalViewPr>
  <p:slideViewPr>
    <p:cSldViewPr snapToGrid="0">
      <p:cViewPr varScale="1">
        <p:scale>
          <a:sx n="70" d="100"/>
          <a:sy n="70" d="100"/>
        </p:scale>
        <p:origin x="48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F75E8-3157-40D1-91A7-89E5ECBAD759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2532C-1669-4BC0-B362-1BA5C990D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675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9C623-DA96-44C8-AE75-8E5210F0FF01}" type="datetimeFigureOut">
              <a:rPr lang="de-AT" smtClean="0"/>
              <a:t>27.06.2024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7D6DD-DFA2-43CB-AD64-2EC5BC4A30E6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96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32689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380010" y="4400550"/>
            <a:ext cx="6056416" cy="4149684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28003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26487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231354" y="4400550"/>
            <a:ext cx="6422834" cy="4512096"/>
          </a:xfrm>
        </p:spPr>
        <p:txBody>
          <a:bodyPr/>
          <a:lstStyle/>
          <a:p>
            <a:pPr algn="just"/>
            <a:endParaRPr lang="pl-PL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13512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200" kern="1200" dirty="0">
              <a:effectLst/>
              <a:latin typeface="Calibri" panose="020F0502020204030204" pitchFamily="34" charset="0"/>
              <a:ea typeface="+mn-ea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52798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4620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9703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0C94BAD1-EBCD-DEA9-9C75-FE8F58765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54" y="365125"/>
            <a:ext cx="112181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de-AT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83B1D84D-B77C-6997-6B61-71114A516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0654" y="1825625"/>
            <a:ext cx="11218126" cy="4051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AT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653E3F-A7B3-EE09-3ECD-3B5EFF13D09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6616" y="5847890"/>
            <a:ext cx="1958447" cy="66816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0E3CF36-5196-C3AC-2AB6-3B4215E5D889}"/>
              </a:ext>
            </a:extLst>
          </p:cNvPr>
          <p:cNvSpPr txBox="1"/>
          <p:nvPr userDrawn="1"/>
        </p:nvSpPr>
        <p:spPr>
          <a:xfrm>
            <a:off x="2711491" y="5927225"/>
            <a:ext cx="7613780" cy="588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32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ecml.at/companionvolumetoolbox" TargetMode="External"/><Relationship Id="rId4" Type="http://schemas.openxmlformats.org/officeDocument/2006/relationships/hyperlink" Target="https://creativecommons.org/licenses/by-nc-sa/4.0/deed.e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m.coe.int/1680459f97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ecml.at/ECML-Programme/Programme2020-2023/Mediationinteachingandassessment/tabid/4305/Default.aspx" TargetMode="External"/><Relationship Id="rId4" Type="http://schemas.openxmlformats.org/officeDocument/2006/relationships/hyperlink" Target="https://rm.coe.int/common-european-framework-of-reference-for-languages-learning-teaching/16809ea0d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0971" y="1404258"/>
            <a:ext cx="9711993" cy="2334986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solidFill>
                  <a:schemeClr val="accent5">
                    <a:lumMod val="50000"/>
                  </a:schemeClr>
                </a:solidFill>
              </a:rPr>
              <a:t>Mediation in the Companion Volume to the Common European Framework of Reference for Languages</a:t>
            </a:r>
            <a:endParaRPr lang="de-AT" sz="4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2133" y="512363"/>
            <a:ext cx="11994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rgbClr val="69C509"/>
                </a:solidFill>
              </a:rPr>
              <a:t>CEFR Companion Volume implementation toolbox                                                                                                                            </a:t>
            </a:r>
          </a:p>
          <a:p>
            <a:r>
              <a:rPr lang="fr-FR" sz="1200" dirty="0">
                <a:solidFill>
                  <a:srgbClr val="1F4E79"/>
                </a:solidFill>
              </a:rPr>
              <a:t>Implémentation du Volume complémentaire du CECR – Boîte d’outils</a:t>
            </a:r>
          </a:p>
        </p:txBody>
      </p:sp>
      <p:pic>
        <p:nvPicPr>
          <p:cNvPr id="8" name="Grafik 10">
            <a:extLst>
              <a:ext uri="{FF2B5EF4-FFF2-40B4-BE49-F238E27FC236}">
                <a16:creationId xmlns:a16="http://schemas.microsoft.com/office/drawing/2014/main" id="{76453B31-568F-A211-C269-9E8652BE79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1267" y="409756"/>
            <a:ext cx="1026915" cy="666881"/>
          </a:xfrm>
          <a:prstGeom prst="rect">
            <a:avLst/>
          </a:prstGeom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D0FAB4F5-2040-6144-4A8D-9DE0627E6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813" y="6127232"/>
            <a:ext cx="8315325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© 2023. This work is licensed under an Attribution-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NonCommercial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-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ShareAlike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International Creative Commons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  <a:hlinkClick r:id="rId4"/>
              </a:rPr>
              <a:t>CC-BY-NC-SA 4.0 License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 Attribution: Original activity from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Fischer Johann (et al.) 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(2023), </a:t>
            </a:r>
            <a:r>
              <a:rPr kumimoji="0" lang="en-GB" altLang="en-US" sz="9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CEFR Companion Volume implementation toolbox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, Council of Europe (European Centre for Modern Languages), Graz, available at 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  <a:hlinkClick r:id="rId5"/>
              </a:rPr>
              <a:t>www.ecml.at/companionvolumetoolbox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9949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B67287-BBDC-4D0A-A25C-EC97308A1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7956" y="422388"/>
            <a:ext cx="9720044" cy="824521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What is Mediation?</a:t>
            </a:r>
            <a:endParaRPr lang="en-GB" sz="3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67C97B7-5DB2-4BC5-A628-54479FDB1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1742" y="1567542"/>
            <a:ext cx="10484758" cy="360861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spcBef>
                <a:spcPts val="600"/>
              </a:spcBef>
            </a:pPr>
            <a:r>
              <a:rPr lang="en-US" sz="2200" b="1" dirty="0"/>
              <a:t>Mediation (CEFR 2001) – facilitating communication between other language users</a:t>
            </a:r>
          </a:p>
          <a:p>
            <a:pPr marL="342900" indent="-342900" algn="l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Four modes of communication - </a:t>
            </a:r>
            <a:r>
              <a:rPr lang="en-US" sz="2200" kern="1200" dirty="0">
                <a:effectLst/>
                <a:ea typeface="+mn-ea"/>
              </a:rPr>
              <a:t>reception, production, interaction and mediation</a:t>
            </a:r>
            <a:endParaRPr lang="en-US" sz="2200" dirty="0"/>
          </a:p>
          <a:p>
            <a:pPr marL="342900" indent="-342900" algn="l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Intermediary role of the language user</a:t>
            </a:r>
          </a:p>
          <a:p>
            <a:pPr marL="342900" indent="-342900" algn="l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Oral and written mediation</a:t>
            </a:r>
          </a:p>
          <a:p>
            <a:pPr marL="342900" indent="-342900" algn="l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Mediation within </a:t>
            </a:r>
            <a:r>
              <a:rPr lang="en-US" sz="2200" kern="1200" dirty="0">
                <a:effectLst/>
                <a:ea typeface="+mn-ea"/>
              </a:rPr>
              <a:t>one language and across languages</a:t>
            </a:r>
          </a:p>
          <a:p>
            <a:pPr marL="342900" indent="-342900" algn="l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</a:rPr>
              <a:t>Mediation and text transformation</a:t>
            </a:r>
            <a:endParaRPr lang="en-US" sz="2200" dirty="0"/>
          </a:p>
        </p:txBody>
      </p:sp>
      <p:pic>
        <p:nvPicPr>
          <p:cNvPr id="15" name="Grafika 14" descr="Opinia klienta kontur">
            <a:extLst>
              <a:ext uri="{FF2B5EF4-FFF2-40B4-BE49-F238E27FC236}">
                <a16:creationId xmlns:a16="http://schemas.microsoft.com/office/drawing/2014/main" id="{D7F08777-5D0A-4E1B-9831-EE25D261A1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67750" y="3171827"/>
            <a:ext cx="2118631" cy="211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103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B67287-BBDC-4D0A-A25C-EC97308A1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7956" y="422388"/>
            <a:ext cx="9720044" cy="984023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/>
              <a:t>What is Mediation?</a:t>
            </a:r>
            <a:br>
              <a:rPr lang="en-US" sz="3600" dirty="0"/>
            </a:br>
            <a:r>
              <a:rPr lang="en-US" sz="3600" dirty="0"/>
              <a:t>How is it presented in the CEFR Companion Volume?</a:t>
            </a:r>
            <a:endParaRPr lang="en-GB" sz="3600" dirty="0"/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21882FDE-487A-43F2-8DA8-99996ED80A60}"/>
              </a:ext>
            </a:extLst>
          </p:cNvPr>
          <p:cNvSpPr txBox="1">
            <a:spLocks/>
          </p:cNvSpPr>
          <p:nvPr/>
        </p:nvSpPr>
        <p:spPr>
          <a:xfrm>
            <a:off x="947956" y="1864425"/>
            <a:ext cx="10645330" cy="31291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ts val="600"/>
              </a:spcBef>
            </a:pPr>
            <a:r>
              <a:rPr lang="en-US" sz="2200" b="1" dirty="0"/>
              <a:t>Mediation</a:t>
            </a:r>
            <a:r>
              <a:rPr lang="pl-PL" sz="2200" b="1" dirty="0"/>
              <a:t> (</a:t>
            </a:r>
            <a:r>
              <a:rPr lang="en-US" sz="2200" b="1" dirty="0"/>
              <a:t>CEFR Companion Volume</a:t>
            </a:r>
            <a:r>
              <a:rPr lang="pl-PL" sz="2200" b="1" dirty="0"/>
              <a:t> </a:t>
            </a:r>
            <a:r>
              <a:rPr lang="en-US" sz="2200" b="1" dirty="0"/>
              <a:t>20</a:t>
            </a:r>
            <a:r>
              <a:rPr lang="pl-PL" sz="2200" b="1" dirty="0"/>
              <a:t>20</a:t>
            </a:r>
            <a:r>
              <a:rPr lang="en-US" sz="2200" b="1" dirty="0"/>
              <a:t>)</a:t>
            </a:r>
            <a:r>
              <a:rPr lang="pl-PL" sz="2200" b="1" dirty="0"/>
              <a:t> - t</a:t>
            </a:r>
            <a:r>
              <a:rPr lang="en-GB" sz="2200" b="1" kern="1200" dirty="0">
                <a:effectLst/>
                <a:latin typeface="Calibri" panose="020F0502020204030204" pitchFamily="34" charset="0"/>
                <a:ea typeface="+mn-ea"/>
              </a:rPr>
              <a:t>he </a:t>
            </a:r>
            <a:r>
              <a:rPr lang="pl-PL" sz="2200" b="1" kern="1200" dirty="0">
                <a:effectLst/>
                <a:latin typeface="Calibri" panose="020F0502020204030204" pitchFamily="34" charset="0"/>
                <a:ea typeface="+mn-ea"/>
              </a:rPr>
              <a:t>role of the mediator</a:t>
            </a:r>
            <a:endParaRPr lang="en-US" sz="2200" b="1" dirty="0"/>
          </a:p>
          <a:p>
            <a:pPr marL="342900" indent="-342900" algn="l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Creating </a:t>
            </a:r>
            <a:r>
              <a:rPr lang="pl-PL" sz="2200" dirty="0"/>
              <a:t>a </a:t>
            </a:r>
            <a:r>
              <a:rPr lang="en-US" sz="2200" dirty="0"/>
              <a:t>positive, collaborative environment for communication</a:t>
            </a:r>
          </a:p>
          <a:p>
            <a:pPr marL="342900" indent="-342900" algn="l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Collaborating to construct new meaning</a:t>
            </a:r>
          </a:p>
          <a:p>
            <a:pPr marL="342900" indent="-342900" algn="l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Passing information in an appropriate form </a:t>
            </a:r>
          </a:p>
          <a:p>
            <a:pPr marL="342900" indent="-342900" algn="l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Social, cultural, pedagogic or professional context</a:t>
            </a:r>
            <a:endParaRPr lang="en-GB" sz="2200" dirty="0"/>
          </a:p>
        </p:txBody>
      </p:sp>
      <p:pic>
        <p:nvPicPr>
          <p:cNvPr id="13" name="Grafika 12" descr="Grupowa burza mózgów kontur">
            <a:extLst>
              <a:ext uri="{FF2B5EF4-FFF2-40B4-BE49-F238E27FC236}">
                <a16:creationId xmlns:a16="http://schemas.microsoft.com/office/drawing/2014/main" id="{B07B979E-AEE0-4E85-8184-9514643C76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15273" y="3200399"/>
            <a:ext cx="2381251" cy="2381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980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973066-59D9-44C3-A6A4-E06127AAAC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53143"/>
            <a:ext cx="9144000" cy="947057"/>
          </a:xfrm>
        </p:spPr>
        <p:txBody>
          <a:bodyPr>
            <a:normAutofit/>
          </a:bodyPr>
          <a:lstStyle/>
          <a:p>
            <a:pPr algn="l"/>
            <a:r>
              <a:rPr lang="en-GB" sz="3600" dirty="0"/>
              <a:t>Mediation activities and strategies</a:t>
            </a:r>
            <a:endParaRPr lang="en-GB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CDE36E1-8FEA-494D-A3F7-6D79B0126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77395"/>
            <a:ext cx="3848100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ACTIVITIES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Mediating a text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Mediating concepts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Mediating communication</a:t>
            </a:r>
          </a:p>
          <a:p>
            <a:endParaRPr lang="en-GB" dirty="0"/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7711428A-105E-41D7-8646-BA4EB04A02A2}"/>
              </a:ext>
            </a:extLst>
          </p:cNvPr>
          <p:cNvSpPr txBox="1">
            <a:spLocks/>
          </p:cNvSpPr>
          <p:nvPr/>
        </p:nvSpPr>
        <p:spPr>
          <a:xfrm>
            <a:off x="6095999" y="2377395"/>
            <a:ext cx="4958444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STRATEGIES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Strategies to explain a new concept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Strategies to simplify a text</a:t>
            </a:r>
          </a:p>
          <a:p>
            <a:endParaRPr lang="en-GB" dirty="0"/>
          </a:p>
        </p:txBody>
      </p:sp>
      <p:pic>
        <p:nvPicPr>
          <p:cNvPr id="22" name="Grafika 21" descr="Głowa z kołami zębatymi kontur">
            <a:extLst>
              <a:ext uri="{FF2B5EF4-FFF2-40B4-BE49-F238E27FC236}">
                <a16:creationId xmlns:a16="http://schemas.microsoft.com/office/drawing/2014/main" id="{F3AE0382-0E67-4321-9552-5E8DFC64E4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40522" y="928687"/>
            <a:ext cx="134302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24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75C222-E167-43FF-BB79-979AC21AF6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8165" y="1348866"/>
            <a:ext cx="9144000" cy="722766"/>
          </a:xfrm>
        </p:spPr>
        <p:txBody>
          <a:bodyPr>
            <a:normAutofit/>
          </a:bodyPr>
          <a:lstStyle/>
          <a:p>
            <a:r>
              <a:rPr lang="en-US" sz="3600" dirty="0"/>
              <a:t>Mediation and other modes of communication</a:t>
            </a:r>
            <a:endParaRPr lang="en-GB" sz="3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78BF13F-0883-4F04-BE9D-8D96270B5F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81977"/>
            <a:ext cx="9144000" cy="365805"/>
          </a:xfrm>
        </p:spPr>
        <p:txBody>
          <a:bodyPr/>
          <a:lstStyle/>
          <a:p>
            <a:r>
              <a:rPr lang="en-GB" sz="1400" dirty="0"/>
              <a:t>Fig. 1 Provisional versions of the CEFR 1996 and 1998; CEFR Companion Volume 20</a:t>
            </a:r>
            <a:r>
              <a:rPr lang="pl-PL" sz="1400" dirty="0"/>
              <a:t>20</a:t>
            </a:r>
            <a:r>
              <a:rPr lang="de-DE" sz="1400" dirty="0"/>
              <a:t>: 34.</a:t>
            </a:r>
            <a:r>
              <a:rPr lang="en-GB" sz="1400" dirty="0"/>
              <a:t> </a:t>
            </a:r>
          </a:p>
          <a:p>
            <a:endParaRPr lang="en-GB" dirty="0"/>
          </a:p>
        </p:txBody>
      </p:sp>
      <p:pic>
        <p:nvPicPr>
          <p:cNvPr id="9" name="Obraz 8" descr="Obraz zawierający zewnętrzne, jazda na nartach, linia, zdjęcie&#10;&#10;Opis wygenerowany automatycznie">
            <a:extLst>
              <a:ext uri="{FF2B5EF4-FFF2-40B4-BE49-F238E27FC236}">
                <a16:creationId xmlns:a16="http://schemas.microsoft.com/office/drawing/2014/main" id="{453441C7-6729-4E70-912A-628A7209802C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327" y="2561030"/>
            <a:ext cx="7675418" cy="2295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289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75C222-E167-43FF-BB79-979AC21AF6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6954" y="1122363"/>
            <a:ext cx="9672507" cy="722766"/>
          </a:xfrm>
        </p:spPr>
        <p:txBody>
          <a:bodyPr>
            <a:normAutofit/>
          </a:bodyPr>
          <a:lstStyle/>
          <a:p>
            <a:pPr algn="l"/>
            <a:r>
              <a:rPr lang="en-GB" sz="3600"/>
              <a:t>Bibliography</a:t>
            </a:r>
            <a:r>
              <a:rPr lang="pl-PL" sz="3600"/>
              <a:t>:</a:t>
            </a:r>
            <a:endParaRPr lang="en-GB" sz="3600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6FDA701E-DDB0-41DD-A61B-1B0E29DD9FAE}"/>
              </a:ext>
            </a:extLst>
          </p:cNvPr>
          <p:cNvSpPr txBox="1"/>
          <p:nvPr/>
        </p:nvSpPr>
        <p:spPr>
          <a:xfrm>
            <a:off x="652069" y="2313053"/>
            <a:ext cx="10714432" cy="2802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Bef>
                <a:spcPts val="375"/>
              </a:spcBef>
              <a:spcAft>
                <a:spcPts val="375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Council of Europe (2001)</a:t>
            </a:r>
            <a:r>
              <a:rPr lang="en-GB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Common European Framework of Reference for Languages: Learning, Teaching, Assessment.</a:t>
            </a: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Cambridge: Cambridge University Press. </a:t>
            </a:r>
            <a:r>
              <a:rPr lang="en-GB" b="1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https://rm.coe.int/1680459f97</a:t>
            </a:r>
            <a:endParaRPr lang="pl-PL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375"/>
              </a:spcBef>
              <a:spcAft>
                <a:spcPts val="375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Council of Europe (20</a:t>
            </a:r>
            <a:r>
              <a:rPr lang="pl-PL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r>
              <a:rPr lang="en-GB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Common European Framework of Reference for Languages: Learning, Teaching, Assessment. Companion </a:t>
            </a:r>
            <a:r>
              <a:rPr lang="en-GB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olume.</a:t>
            </a: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Strasbourg: Council of Europe </a:t>
            </a:r>
            <a:r>
              <a:rPr lang="en-GB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Publishing. </a:t>
            </a:r>
            <a:r>
              <a:rPr lang="pl-PL" b="1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https://rm.coe.int/common-european-framework-of-reference-for-languages-learning-teaching/16809ea0d4</a:t>
            </a:r>
            <a:endParaRPr lang="pl-PL" b="1" u="sng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375"/>
              </a:spcBef>
              <a:spcAft>
                <a:spcPts val="375"/>
              </a:spcAft>
            </a:pPr>
            <a:r>
              <a:rPr lang="pl-P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METLA Project. </a:t>
            </a:r>
            <a:r>
              <a:rPr lang="pl-PL" b="1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www.ecml.at/mediation</a:t>
            </a:r>
            <a:endParaRPr lang="pl-PL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375"/>
              </a:spcBef>
              <a:spcAft>
                <a:spcPts val="375"/>
              </a:spcAft>
            </a:pPr>
            <a:endParaRPr lang="pl-PL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677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338</Words>
  <Application>Microsoft Office PowerPoint</Application>
  <PresentationFormat>Widescreen</PresentationFormat>
  <Paragraphs>37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Mediation in the Companion Volume to the Common European Framework of Reference for Languages</vt:lpstr>
      <vt:lpstr>What is Mediation?</vt:lpstr>
      <vt:lpstr>What is Mediation? How is it presented in the CEFR Companion Volume?</vt:lpstr>
      <vt:lpstr>Mediation activities and strategies</vt:lpstr>
      <vt:lpstr>Mediation and other modes of communication</vt:lpstr>
      <vt:lpstr>Bibliography: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Marie-Therese Baehr</cp:lastModifiedBy>
  <cp:revision>84</cp:revision>
  <dcterms:created xsi:type="dcterms:W3CDTF">2020-01-08T10:10:35Z</dcterms:created>
  <dcterms:modified xsi:type="dcterms:W3CDTF">2024-06-27T12:53:24Z</dcterms:modified>
</cp:coreProperties>
</file>